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67" r:id="rId3"/>
    <p:sldId id="268" r:id="rId4"/>
    <p:sldId id="269" r:id="rId5"/>
    <p:sldId id="293" r:id="rId6"/>
    <p:sldId id="299" r:id="rId7"/>
    <p:sldId id="301" r:id="rId8"/>
    <p:sldId id="294" r:id="rId9"/>
    <p:sldId id="271" r:id="rId10"/>
    <p:sldId id="276" r:id="rId11"/>
    <p:sldId id="296" r:id="rId12"/>
    <p:sldId id="278" r:id="rId13"/>
    <p:sldId id="279" r:id="rId14"/>
    <p:sldId id="297" r:id="rId15"/>
    <p:sldId id="298" r:id="rId16"/>
    <p:sldId id="270" r:id="rId17"/>
    <p:sldId id="280" r:id="rId18"/>
    <p:sldId id="281" r:id="rId19"/>
    <p:sldId id="28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517"/>
    <p:restoredTop sz="96338"/>
  </p:normalViewPr>
  <p:slideViewPr>
    <p:cSldViewPr snapToGrid="0" snapToObjects="1">
      <p:cViewPr varScale="1">
        <p:scale>
          <a:sx n="126" d="100"/>
          <a:sy n="126" d="100"/>
        </p:scale>
        <p:origin x="1224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bler, Michael" userId="23736f38-8fde-4d4c-a7fc-b2d88c867b58" providerId="ADAL" clId="{4B5C0E19-3900-7B40-B5ED-65689EE4E756}"/>
    <pc:docChg chg="modSld">
      <pc:chgData name="Tobler, Michael" userId="23736f38-8fde-4d4c-a7fc-b2d88c867b58" providerId="ADAL" clId="{4B5C0E19-3900-7B40-B5ED-65689EE4E756}" dt="2023-10-18T15:50:16.487" v="0" actId="18331"/>
      <pc:docMkLst>
        <pc:docMk/>
      </pc:docMkLst>
      <pc:sldChg chg="modSp">
        <pc:chgData name="Tobler, Michael" userId="23736f38-8fde-4d4c-a7fc-b2d88c867b58" providerId="ADAL" clId="{4B5C0E19-3900-7B40-B5ED-65689EE4E756}" dt="2023-10-18T15:50:16.487" v="0" actId="18331"/>
        <pc:sldMkLst>
          <pc:docMk/>
          <pc:sldMk cId="112243592" sldId="256"/>
        </pc:sldMkLst>
        <pc:picChg chg="mod">
          <ac:chgData name="Tobler, Michael" userId="23736f38-8fde-4d4c-a7fc-b2d88c867b58" providerId="ADAL" clId="{4B5C0E19-3900-7B40-B5ED-65689EE4E756}" dt="2023-10-18T15:50:16.487" v="0" actId="18331"/>
          <ac:picMkLst>
            <pc:docMk/>
            <pc:sldMk cId="112243592" sldId="256"/>
            <ac:picMk id="3" creationId="{66FD54F1-82A3-E749-8743-3EEAA2F14394}"/>
          </ac:picMkLst>
        </pc:picChg>
      </pc:sldChg>
    </pc:docChg>
  </pc:docChgLst>
  <pc:docChgLst>
    <pc:chgData name="Michi Tobler" userId="e77e03ce-3cfc-4bf0-a4d0-da6d8494927b" providerId="ADAL" clId="{49705054-5E6C-E749-8F24-B829B6D6E53D}"/>
    <pc:docChg chg="modSld">
      <pc:chgData name="Michi Tobler" userId="e77e03ce-3cfc-4bf0-a4d0-da6d8494927b" providerId="ADAL" clId="{49705054-5E6C-E749-8F24-B829B6D6E53D}" dt="2021-09-16T17:57:30.076" v="1" actId="20577"/>
      <pc:docMkLst>
        <pc:docMk/>
      </pc:docMkLst>
      <pc:sldChg chg="modSp mod">
        <pc:chgData name="Michi Tobler" userId="e77e03ce-3cfc-4bf0-a4d0-da6d8494927b" providerId="ADAL" clId="{49705054-5E6C-E749-8F24-B829B6D6E53D}" dt="2021-09-16T17:57:30.076" v="1" actId="20577"/>
        <pc:sldMkLst>
          <pc:docMk/>
          <pc:sldMk cId="3931241504" sldId="269"/>
        </pc:sldMkLst>
        <pc:spChg chg="mod">
          <ac:chgData name="Michi Tobler" userId="e77e03ce-3cfc-4bf0-a4d0-da6d8494927b" providerId="ADAL" clId="{49705054-5E6C-E749-8F24-B829B6D6E53D}" dt="2021-09-16T17:57:30.076" v="1" actId="20577"/>
          <ac:spMkLst>
            <pc:docMk/>
            <pc:sldMk cId="3931241504" sldId="269"/>
            <ac:spMk id="16" creationId="{2E06B2BA-5300-1048-A409-06DA625A9C3B}"/>
          </ac:spMkLst>
        </pc:spChg>
      </pc:sldChg>
    </pc:docChg>
  </pc:docChgLst>
</pc:chgInfo>
</file>

<file path=ppt/media/image1.tiff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jpe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11FD1F-959A-2241-A561-65148F6CDBC1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FAEB13-90C0-394F-A34F-DADA4E23CB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7203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Testing a priori hypotheses across levels of organization.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033C6F-A661-6B45-A5E3-B449159BAF8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68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Testing a priori hypotheses across levels of organization.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033C6F-A661-6B45-A5E3-B449159BAF8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030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46135-BDF8-C147-B66D-40E900199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F26EEE-1219-324C-B7CB-D71C10F17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453FC-61D0-2A4C-8ECB-A0845A64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29FB1-02B0-A249-AAE1-B79C60944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06465-AF9D-1643-95B0-7CB6C6A4B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556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18739-8493-FB40-B277-4388687B2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CBC63E-31EF-3542-AAA9-E1ABB1834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81AA1-A0E2-A044-981E-73529428D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4ABC8-9A60-C643-ABD0-20716AAE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9EAFE-D5DC-954B-947B-63DCA02FB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89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8E3B8-2D4A-FC4C-83A1-D5E59F6B2A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DD271-A033-6B41-BC99-86B43D8A0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1E1F0-7C8A-B14B-9A05-EFEA62F59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F7B59-77B0-BD4E-B456-6D22E96A6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72D1-0AC1-8E4E-8617-0F46CDD87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05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BBB13-7B86-A648-A51D-0BD8E9E3E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32229-BCF0-EB42-AB31-72A08ABDF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588E0-28A6-5848-A6DB-A5495FBB7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60BE54-B257-8549-AA85-876CC72B1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96800-4E84-8942-B646-9E4CDDEAE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80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01BEF-4ACC-584F-B55C-91FD3E0AD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03F615-FDE1-C445-BD7C-BD9692FBA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833536-B66A-3F4E-8B7D-A34DC702B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F0FC1-9FDA-4148-AF92-F757C540B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8F01A-623C-C545-B6C7-DC705B0D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5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84235-8EF4-D84B-804E-34D002EB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10FEE-24F1-9548-A17C-E7520C5229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360B3-2037-FE42-A150-AD6E3E939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C456A-6196-954C-8953-27CDE2C83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F8291-9234-244A-8C3C-99936628A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6FEC6-D7AE-124E-962D-B68D7498E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581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11687-C3B9-CF4B-8793-56D243D80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107C9-9727-0A4C-82F8-B506474FF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9CCA08-3084-614F-A04C-0DF14C53AC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2A685C-1673-DC43-80F2-1B7C5CB1C3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5DA146-C1B9-D648-9C01-A92A4EABD9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9F2930-65D6-E84D-8A62-926977177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89FCDF-87A1-9248-A628-CA65ABB3E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0B9984-4427-E340-B852-7D0BAA5AE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22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A5438-81B5-BE43-A96F-FEC883264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763206-4E7E-004A-9716-7F945E5F8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B7DB11-3849-B04C-A7FA-5D1108EC6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58F6A9-3C6B-254E-89CA-A8616A253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2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04FD53-D75A-DB4E-9D3C-0C612CE23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CF6124-527F-3B4D-9368-C2D7A71E3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A6DE8-9FCD-B64C-B8FB-E01B3D349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08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0FE1E-DC78-3B41-BDCC-302AA5BC7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62D62-F950-BE4D-9452-78B8A0731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CDB1F-0CC1-524C-BF84-A6149AEFC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6E4241-3AC5-4749-828A-0994E8484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55DD2-D2A3-0F4B-8238-396B19D85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9782FB-E205-7846-BB92-A5287C7B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669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78023-1195-8144-9AE0-5C20265DE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1FD26E-E83C-B84A-98E9-2B6C17EDB9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44460-DEC7-2A4E-BEB1-7DE370383D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0E96B-242F-344A-82D2-A9AE3EE72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5AF74-5A14-E54E-99A0-B7FA4682E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9E07E-508C-DF43-AEB2-5CA7860A9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72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62C952-8662-B742-9800-686F0F1C3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92184-DF6A-024F-A9C8-C05B8F0CD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6D101-3E7A-F347-A482-79134E3E79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23508-6353-584D-9838-8E70F63AC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BE3C5-9923-7D49-9D5C-7A2061B00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747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6FD54F1-82A3-E749-8743-3EEAA2F14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D48816A-5B2E-3549-89F2-1FF251BE2BFF}"/>
              </a:ext>
            </a:extLst>
          </p:cNvPr>
          <p:cNvSpPr/>
          <p:nvPr/>
        </p:nvSpPr>
        <p:spPr>
          <a:xfrm>
            <a:off x="5231296" y="5288340"/>
            <a:ext cx="69607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7200" b="1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Evolution</a:t>
            </a:r>
            <a:endParaRPr lang="en-US" sz="3200" b="1" dirty="0">
              <a:solidFill>
                <a:schemeClr val="bg1"/>
              </a:solidFill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  <a:p>
            <a:pPr algn="r"/>
            <a:r>
              <a:rPr lang="en-US" sz="2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Raw material</a:t>
            </a:r>
            <a:endParaRPr lang="en-US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43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117932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Different types of mutation and their effect on evolution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FE4EC4E-7E92-9844-902B-3554F7C06A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5410" y="943704"/>
            <a:ext cx="7346617" cy="5177921"/>
          </a:xfrm>
          <a:prstGeom prst="rect">
            <a:avLst/>
          </a:prstGeom>
        </p:spPr>
      </p:pic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E60103A2-F8BC-B549-917F-0E22E9520998}"/>
              </a:ext>
            </a:extLst>
          </p:cNvPr>
          <p:cNvSpPr txBox="1">
            <a:spLocks/>
          </p:cNvSpPr>
          <p:nvPr/>
        </p:nvSpPr>
        <p:spPr>
          <a:xfrm>
            <a:off x="133535" y="943704"/>
            <a:ext cx="4578313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 dirty="0"/>
              <a:t>Origin/cause</a:t>
            </a:r>
          </a:p>
          <a:p>
            <a:pPr>
              <a:spcAft>
                <a:spcPts val="600"/>
              </a:spcAft>
            </a:pPr>
            <a:r>
              <a:rPr lang="en-US" dirty="0"/>
              <a:t>What happens at a molecular level?</a:t>
            </a:r>
          </a:p>
          <a:p>
            <a:pPr>
              <a:spcAft>
                <a:spcPts val="600"/>
              </a:spcAft>
            </a:pPr>
            <a:r>
              <a:rPr lang="en-US" dirty="0"/>
              <a:t>Describe how exactly a particular mutation type arises!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b="1" dirty="0"/>
              <a:t>Potential effects and fitness consequences</a:t>
            </a:r>
          </a:p>
          <a:p>
            <a:pPr>
              <a:spcAft>
                <a:spcPts val="600"/>
              </a:spcAft>
            </a:pPr>
            <a:r>
              <a:rPr lang="en-US" dirty="0"/>
              <a:t>How can a potential mutation type impact the fitness of a carrier?</a:t>
            </a:r>
          </a:p>
          <a:p>
            <a:pPr>
              <a:spcAft>
                <a:spcPts val="600"/>
              </a:spcAft>
            </a:pPr>
            <a:r>
              <a:rPr lang="en-US" dirty="0"/>
              <a:t>Describe the various ways a particular mutation type can affect the function and fitness of an organism</a:t>
            </a:r>
          </a:p>
        </p:txBody>
      </p:sp>
    </p:spTree>
    <p:extLst>
      <p:ext uri="{BB962C8B-B14F-4D97-AF65-F5344CB8AC3E}">
        <p14:creationId xmlns:p14="http://schemas.microsoft.com/office/powerpoint/2010/main" val="31300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782157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DNA sequencing allows us to decode the DNA sequence of any given gene or whole genomes</a:t>
            </a:r>
          </a:p>
          <a:p>
            <a:pPr>
              <a:spcAft>
                <a:spcPts val="600"/>
              </a:spcAft>
            </a:pPr>
            <a:r>
              <a:rPr lang="en-US" dirty="0"/>
              <a:t>For evolutionary studies, scientists often sequence many individuals of a population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620554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Quantifying genetic variation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014B81-20F3-1441-8992-D72AF637C4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817" y="3133904"/>
            <a:ext cx="3157792" cy="33514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EE502C-1250-BF45-BF9A-4E5FD2A01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6267" y="3133903"/>
            <a:ext cx="5417378" cy="335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550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Color polymorphism in African cichlids is based on a single gene with two alleles (A &amp; a)</a:t>
            </a:r>
          </a:p>
          <a:p>
            <a:pPr>
              <a:spcAft>
                <a:spcPts val="600"/>
              </a:spcAft>
            </a:pPr>
            <a:r>
              <a:rPr lang="en-US" dirty="0"/>
              <a:t>OB morphs are homozygous for the recessive allele a</a:t>
            </a:r>
          </a:p>
          <a:p>
            <a:pPr>
              <a:spcAft>
                <a:spcPts val="600"/>
              </a:spcAft>
            </a:pPr>
            <a:r>
              <a:rPr lang="en-US" dirty="0"/>
              <a:t>In a population of 120 normal (80 homozygous, 40 heterozygous) and 80 OB individuals, what are the allele frequencies of A and a?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6202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Calculating allele frequencies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DC0CB2-163B-3040-BB3E-1D5C9566C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2284604"/>
            <a:ext cx="3553253" cy="24448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CD3B8E-6467-754C-AFF2-21ACF8FF9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0099" y="4636981"/>
            <a:ext cx="4141901" cy="22210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298D09-AAFD-3F4A-A257-3D81FBF0892B}"/>
              </a:ext>
            </a:extLst>
          </p:cNvPr>
          <p:cNvSpPr txBox="1"/>
          <p:nvPr/>
        </p:nvSpPr>
        <p:spPr>
          <a:xfrm>
            <a:off x="5994422" y="4729408"/>
            <a:ext cx="1413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Normal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30F119-DD73-6147-AA92-9EBC216425D7}"/>
              </a:ext>
            </a:extLst>
          </p:cNvPr>
          <p:cNvSpPr txBox="1"/>
          <p:nvPr/>
        </p:nvSpPr>
        <p:spPr>
          <a:xfrm>
            <a:off x="11699358" y="4329332"/>
            <a:ext cx="746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OB</a:t>
            </a:r>
          </a:p>
        </p:txBody>
      </p:sp>
    </p:spTree>
    <p:extLst>
      <p:ext uri="{BB962C8B-B14F-4D97-AF65-F5344CB8AC3E}">
        <p14:creationId xmlns:p14="http://schemas.microsoft.com/office/powerpoint/2010/main" val="4018903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Color polymorphism in African cichlids is based on a single gene with two alleles (A &amp; a)</a:t>
            </a:r>
          </a:p>
          <a:p>
            <a:pPr>
              <a:spcAft>
                <a:spcPts val="600"/>
              </a:spcAft>
            </a:pPr>
            <a:r>
              <a:rPr lang="en-US" dirty="0"/>
              <a:t>OB morphs are homozygous for the recessive allele a</a:t>
            </a:r>
          </a:p>
          <a:p>
            <a:pPr>
              <a:spcAft>
                <a:spcPts val="600"/>
              </a:spcAft>
            </a:pPr>
            <a:r>
              <a:rPr lang="en-US" dirty="0"/>
              <a:t>In a population of 120 normal (80 homozygous, 40 heterozygous) and 80 OB individuals, what are the allele frequencies of A and a?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6202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Calculating allele frequencies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3DC0CB2-163B-3040-BB3E-1D5C9566C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9" y="2284604"/>
            <a:ext cx="3553253" cy="24448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7CD3B8E-6467-754C-AFF2-21ACF8FF9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0099" y="4636981"/>
            <a:ext cx="4141901" cy="22210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3298D09-AAFD-3F4A-A257-3D81FBF0892B}"/>
              </a:ext>
            </a:extLst>
          </p:cNvPr>
          <p:cNvSpPr txBox="1"/>
          <p:nvPr/>
        </p:nvSpPr>
        <p:spPr>
          <a:xfrm>
            <a:off x="5994422" y="4729408"/>
            <a:ext cx="14131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Normal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30F119-DD73-6147-AA92-9EBC216425D7}"/>
              </a:ext>
            </a:extLst>
          </p:cNvPr>
          <p:cNvSpPr txBox="1"/>
          <p:nvPr/>
        </p:nvSpPr>
        <p:spPr>
          <a:xfrm>
            <a:off x="11699358" y="4329332"/>
            <a:ext cx="746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OB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E9315A6-E8C0-5E4B-8281-2A1D2B59F16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2624" y="4205307"/>
            <a:ext cx="4455789" cy="2201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895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728336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b="1" dirty="0"/>
              <a:t>Hardy-Weinberg principle</a:t>
            </a:r>
          </a:p>
          <a:p>
            <a:pPr marL="6350">
              <a:spcAft>
                <a:spcPts val="600"/>
              </a:spcAft>
            </a:pPr>
            <a:r>
              <a:rPr lang="en-US" dirty="0"/>
              <a:t>In absence of evolutionary forces, allele frequencies remain constant from one generation to the next</a:t>
            </a:r>
          </a:p>
          <a:p>
            <a:pPr marL="6350">
              <a:spcAft>
                <a:spcPts val="600"/>
              </a:spcAft>
            </a:pPr>
            <a:r>
              <a:rPr lang="en-US" dirty="0"/>
              <a:t>In absence of evolutionary forces, we can predict genotype frequencies from allele frequencies within populations</a:t>
            </a:r>
          </a:p>
          <a:p>
            <a:pPr marL="6350">
              <a:spcAft>
                <a:spcPts val="600"/>
              </a:spcAft>
            </a:pPr>
            <a:r>
              <a:rPr lang="en-US" dirty="0"/>
              <a:t>Given allele frequencies p and q, genotype frequencies will be p</a:t>
            </a:r>
            <a:r>
              <a:rPr lang="en-US" baseline="30000" dirty="0"/>
              <a:t>2</a:t>
            </a:r>
            <a:r>
              <a:rPr lang="en-US" dirty="0"/>
              <a:t>, 2pq, and q</a:t>
            </a:r>
            <a:r>
              <a:rPr lang="en-US" baseline="30000" dirty="0"/>
              <a:t>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92027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Allele and genotype frequencies across time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A4C2F8E-725E-BF46-B329-076CE62BFDB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71942" y="1534685"/>
            <a:ext cx="4461668" cy="4517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6358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Selection </a:t>
            </a:r>
          </a:p>
          <a:p>
            <a:pPr>
              <a:spcAft>
                <a:spcPts val="600"/>
              </a:spcAft>
            </a:pPr>
            <a:r>
              <a:rPr lang="en-US" dirty="0"/>
              <a:t>Mutation</a:t>
            </a:r>
          </a:p>
          <a:p>
            <a:pPr>
              <a:spcAft>
                <a:spcPts val="600"/>
              </a:spcAft>
            </a:pPr>
            <a:r>
              <a:rPr lang="en-US" dirty="0"/>
              <a:t>Genetic drift (changes due to chance)</a:t>
            </a:r>
          </a:p>
          <a:p>
            <a:pPr>
              <a:spcAft>
                <a:spcPts val="600"/>
              </a:spcAft>
            </a:pPr>
            <a:r>
              <a:rPr lang="en-US" dirty="0"/>
              <a:t>Migration</a:t>
            </a:r>
          </a:p>
          <a:p>
            <a:pPr>
              <a:spcAft>
                <a:spcPts val="600"/>
              </a:spcAft>
            </a:pPr>
            <a:r>
              <a:rPr lang="en-US" dirty="0"/>
              <a:t>(Non-random mating)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83916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What constitutes an evolutionary force?</a:t>
            </a:r>
          </a:p>
        </p:txBody>
      </p:sp>
      <p:pic>
        <p:nvPicPr>
          <p:cNvPr id="7" name="Picture 6" descr="FG05_10.JPG">
            <a:extLst>
              <a:ext uri="{FF2B5EF4-FFF2-40B4-BE49-F238E27FC236}">
                <a16:creationId xmlns:a16="http://schemas.microsoft.com/office/drawing/2014/main" id="{ECAAC6E3-4725-864E-AA17-75AF283BDD3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33478" y="1586509"/>
            <a:ext cx="5503414" cy="513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7423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If the prediction of the null model is not fulfilled, some assumption of the model must be violated</a:t>
            </a:r>
          </a:p>
          <a:p>
            <a:pPr marL="460375">
              <a:spcAft>
                <a:spcPts val="600"/>
              </a:spcAft>
            </a:pPr>
            <a:endParaRPr lang="en-US" dirty="0"/>
          </a:p>
          <a:p>
            <a:pPr marL="4763">
              <a:spcAft>
                <a:spcPts val="600"/>
              </a:spcAft>
            </a:pPr>
            <a:r>
              <a:rPr lang="en-US" dirty="0"/>
              <a:t>Prediction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Genotype frequencies can be predicted from allele frequencies</a:t>
            </a:r>
          </a:p>
          <a:p>
            <a:pPr marL="460375">
              <a:spcAft>
                <a:spcPts val="600"/>
              </a:spcAft>
            </a:pPr>
            <a:endParaRPr lang="en-US" dirty="0"/>
          </a:p>
          <a:p>
            <a:pPr marL="4763">
              <a:spcAft>
                <a:spcPts val="600"/>
              </a:spcAft>
            </a:pPr>
            <a:r>
              <a:rPr lang="en-US" dirty="0"/>
              <a:t>Assumption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No evolutionary forces are acting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54904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The power of a null model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5EFFD4C-3970-2641-A471-2447C6F15054}"/>
              </a:ext>
            </a:extLst>
          </p:cNvPr>
          <p:cNvGrpSpPr/>
          <p:nvPr/>
        </p:nvGrpSpPr>
        <p:grpSpPr>
          <a:xfrm>
            <a:off x="5868051" y="2230012"/>
            <a:ext cx="6018303" cy="3725836"/>
            <a:chOff x="5868051" y="2230012"/>
            <a:chExt cx="6018303" cy="3725836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D274512-4E1C-0342-B2BE-B6B9385955C6}"/>
                </a:ext>
              </a:extLst>
            </p:cNvPr>
            <p:cNvSpPr txBox="1"/>
            <p:nvPr/>
          </p:nvSpPr>
          <p:spPr>
            <a:xfrm>
              <a:off x="7566313" y="2230012"/>
              <a:ext cx="2673361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Measure genotype frequencies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23111E84-493C-2745-B841-9C364565B95C}"/>
                </a:ext>
              </a:extLst>
            </p:cNvPr>
            <p:cNvCxnSpPr/>
            <p:nvPr/>
          </p:nvCxnSpPr>
          <p:spPr>
            <a:xfrm>
              <a:off x="8902935" y="2537789"/>
              <a:ext cx="116" cy="54704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2DF1515-3325-3A45-9BB1-89ECD3FB1E1E}"/>
                </a:ext>
              </a:extLst>
            </p:cNvPr>
            <p:cNvSpPr txBox="1"/>
            <p:nvPr/>
          </p:nvSpPr>
          <p:spPr>
            <a:xfrm>
              <a:off x="7722414" y="3093214"/>
              <a:ext cx="2361159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Calculate allele frequencies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77D596FA-0133-DA42-A8E7-A506BFAD8B5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99807" y="3400991"/>
              <a:ext cx="6373" cy="54704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89DA3AB-B5AE-C144-BE31-E34D3E884A74}"/>
                </a:ext>
              </a:extLst>
            </p:cNvPr>
            <p:cNvSpPr txBox="1"/>
            <p:nvPr/>
          </p:nvSpPr>
          <p:spPr>
            <a:xfrm>
              <a:off x="6202157" y="3948036"/>
              <a:ext cx="5401672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Calculate predicted genotype frequencies of idealized population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DCEC2E55-BB36-2C4D-A0E2-591CD237F208}"/>
                </a:ext>
              </a:extLst>
            </p:cNvPr>
            <p:cNvCxnSpPr>
              <a:stCxn id="11" idx="2"/>
              <a:endCxn id="13" idx="0"/>
            </p:cNvCxnSpPr>
            <p:nvPr/>
          </p:nvCxnSpPr>
          <p:spPr>
            <a:xfrm flipH="1">
              <a:off x="7207136" y="4255813"/>
              <a:ext cx="1695857" cy="53217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B42569-96C5-0E45-B522-FE8935173DDE}"/>
                </a:ext>
              </a:extLst>
            </p:cNvPr>
            <p:cNvSpPr txBox="1"/>
            <p:nvPr/>
          </p:nvSpPr>
          <p:spPr>
            <a:xfrm>
              <a:off x="5868051" y="4787991"/>
              <a:ext cx="2678169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Idealized freq. = observed freq.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2FBF8375-258A-3B46-971D-56A346233035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>
              <a:off x="8902993" y="4255813"/>
              <a:ext cx="1689327" cy="53217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1CFEF89-805C-3B48-8D26-E697D4334046}"/>
                </a:ext>
              </a:extLst>
            </p:cNvPr>
            <p:cNvSpPr txBox="1"/>
            <p:nvPr/>
          </p:nvSpPr>
          <p:spPr>
            <a:xfrm flipH="1">
              <a:off x="9208185" y="4787991"/>
              <a:ext cx="2678169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Idealized freq. ≠ observed freq.</a:t>
              </a: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C8D88540-C3F7-474F-8C4C-8DDE31FD3259}"/>
                </a:ext>
              </a:extLst>
            </p:cNvPr>
            <p:cNvCxnSpPr>
              <a:cxnSpLocks/>
              <a:stCxn id="13" idx="2"/>
            </p:cNvCxnSpPr>
            <p:nvPr/>
          </p:nvCxnSpPr>
          <p:spPr>
            <a:xfrm>
              <a:off x="7207136" y="5095768"/>
              <a:ext cx="143" cy="54704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E836C141-771E-6641-8838-BD2509D6F9AB}"/>
                </a:ext>
              </a:extLst>
            </p:cNvPr>
            <p:cNvCxnSpPr>
              <a:cxnSpLocks/>
              <a:stCxn id="15" idx="2"/>
              <a:endCxn id="19" idx="0"/>
            </p:cNvCxnSpPr>
            <p:nvPr/>
          </p:nvCxnSpPr>
          <p:spPr>
            <a:xfrm>
              <a:off x="10547269" y="5095768"/>
              <a:ext cx="0" cy="531195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5D0C902-BDB8-F345-8B75-5778F4E9ACA5}"/>
                </a:ext>
              </a:extLst>
            </p:cNvPr>
            <p:cNvSpPr txBox="1"/>
            <p:nvPr/>
          </p:nvSpPr>
          <p:spPr>
            <a:xfrm>
              <a:off x="6488831" y="5648071"/>
              <a:ext cx="1436612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HW Equilibrium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E3F61CF-76D8-064C-A23F-533FD0A84727}"/>
                </a:ext>
              </a:extLst>
            </p:cNvPr>
            <p:cNvSpPr txBox="1"/>
            <p:nvPr/>
          </p:nvSpPr>
          <p:spPr>
            <a:xfrm>
              <a:off x="9704730" y="5626963"/>
              <a:ext cx="1685077" cy="30777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ffectLst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HW Disequilibrium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0378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Genetic variation along environmental gradients 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Temperature-dependent alleles in mummichog</a:t>
            </a:r>
          </a:p>
          <a:p>
            <a:pPr>
              <a:spcAft>
                <a:spcPts val="600"/>
              </a:spcAft>
            </a:pP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6482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Genetic variation is ubiquitous</a:t>
            </a:r>
          </a:p>
        </p:txBody>
      </p:sp>
      <p:pic>
        <p:nvPicPr>
          <p:cNvPr id="13" name="Picture 12" descr="FG04_14b.JPG">
            <a:extLst>
              <a:ext uri="{FF2B5EF4-FFF2-40B4-BE49-F238E27FC236}">
                <a16:creationId xmlns:a16="http://schemas.microsoft.com/office/drawing/2014/main" id="{4F7890B1-098B-B540-82D9-7A3024493BD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53387" y="1934182"/>
            <a:ext cx="5770930" cy="46443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CC023EA-7472-FB41-A269-DFB9F7D30AE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69360" y="2276091"/>
            <a:ext cx="2766114" cy="1120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303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Genetic variation along environmental gradients 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Temperature-dependent alleles in mummichog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Color genes in beach mice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6482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Genetic variation is ubiquitous</a:t>
            </a:r>
          </a:p>
        </p:txBody>
      </p:sp>
      <p:pic>
        <p:nvPicPr>
          <p:cNvPr id="7" name="Picture 6" descr="Screen shot 2010-12-16 at 3.35.32 PM.png">
            <a:extLst>
              <a:ext uri="{FF2B5EF4-FFF2-40B4-BE49-F238E27FC236}">
                <a16:creationId xmlns:a16="http://schemas.microsoft.com/office/drawing/2014/main" id="{EB1F2CE0-61BA-7445-8DB4-275F0561A50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16674" y="3505196"/>
            <a:ext cx="7175326" cy="3352804"/>
          </a:xfrm>
          <a:prstGeom prst="rect">
            <a:avLst/>
          </a:prstGeom>
        </p:spPr>
      </p:pic>
      <p:pic>
        <p:nvPicPr>
          <p:cNvPr id="8" name="Picture 7" descr="Screen shot 2010-12-16 at 3.36.47 PM.png">
            <a:extLst>
              <a:ext uri="{FF2B5EF4-FFF2-40B4-BE49-F238E27FC236}">
                <a16:creationId xmlns:a16="http://schemas.microsoft.com/office/drawing/2014/main" id="{CEE45B23-1999-104F-97C4-8AD591E5C381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66739" y="1942655"/>
            <a:ext cx="5025261" cy="1486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62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1985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Genetic variation along environmental gradients 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Temperature-dependent alleles in mummichog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Color genes in beach mice</a:t>
            </a:r>
          </a:p>
          <a:p>
            <a:pPr marL="460375">
              <a:spcAft>
                <a:spcPts val="600"/>
              </a:spcAft>
            </a:pPr>
            <a:r>
              <a:rPr lang="en-US" dirty="0"/>
              <a:t>Immune-related genes in humans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6482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Genetic variation is ubiquitous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2D41DB4-86A8-0647-8E7B-DF555281D529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175332" y="2611813"/>
            <a:ext cx="5960910" cy="4177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99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41120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Darwin’s blind spot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D579A32-432B-914A-A65E-DBF4609FF49B}"/>
              </a:ext>
            </a:extLst>
          </p:cNvPr>
          <p:cNvSpPr/>
          <p:nvPr/>
        </p:nvSpPr>
        <p:spPr bwMode="auto">
          <a:xfrm>
            <a:off x="9110746" y="3429000"/>
            <a:ext cx="2133599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Phenotypic variation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616E2A1-53F1-B44E-B2F6-C5937673B03D}"/>
              </a:ext>
            </a:extLst>
          </p:cNvPr>
          <p:cNvSpPr/>
          <p:nvPr/>
        </p:nvSpPr>
        <p:spPr bwMode="auto">
          <a:xfrm>
            <a:off x="9110746" y="5372100"/>
            <a:ext cx="2133599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Fitness</a:t>
            </a:r>
          </a:p>
        </p:txBody>
      </p:sp>
      <p:cxnSp>
        <p:nvCxnSpPr>
          <p:cNvPr id="21" name="Straight Arrow Connector 11">
            <a:extLst>
              <a:ext uri="{FF2B5EF4-FFF2-40B4-BE49-F238E27FC236}">
                <a16:creationId xmlns:a16="http://schemas.microsoft.com/office/drawing/2014/main" id="{CDE2DEDB-7026-1642-B551-D46BF691C355}"/>
              </a:ext>
            </a:extLst>
          </p:cNvPr>
          <p:cNvCxnSpPr>
            <a:cxnSpLocks noChangeShapeType="1"/>
            <a:stCxn id="18" idx="2"/>
            <a:endCxn id="19" idx="0"/>
          </p:cNvCxnSpPr>
          <p:nvPr/>
        </p:nvCxnSpPr>
        <p:spPr bwMode="auto">
          <a:xfrm>
            <a:off x="10177546" y="4343400"/>
            <a:ext cx="0" cy="102870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23" name="TextBox 15">
            <a:extLst>
              <a:ext uri="{FF2B5EF4-FFF2-40B4-BE49-F238E27FC236}">
                <a16:creationId xmlns:a16="http://schemas.microsoft.com/office/drawing/2014/main" id="{B03B5ABC-C333-8B4F-901A-7D664862FCF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386206" y="4673084"/>
            <a:ext cx="1576071" cy="36933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Selection</a:t>
            </a:r>
          </a:p>
        </p:txBody>
      </p:sp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AD327D36-01A6-DC4C-81AF-7E050AC0360A}"/>
              </a:ext>
            </a:extLst>
          </p:cNvPr>
          <p:cNvCxnSpPr>
            <a:cxnSpLocks/>
            <a:stCxn id="19" idx="1"/>
            <a:endCxn id="18" idx="1"/>
          </p:cNvCxnSpPr>
          <p:nvPr/>
        </p:nvCxnSpPr>
        <p:spPr>
          <a:xfrm rot="10800000">
            <a:off x="9110746" y="3886200"/>
            <a:ext cx="12700" cy="1943100"/>
          </a:xfrm>
          <a:prstGeom prst="bentConnector3">
            <a:avLst>
              <a:gd name="adj1" fmla="val 1800000"/>
            </a:avLst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33" name="Content Placeholder 1">
            <a:extLst>
              <a:ext uri="{FF2B5EF4-FFF2-40B4-BE49-F238E27FC236}">
                <a16:creationId xmlns:a16="http://schemas.microsoft.com/office/drawing/2014/main" id="{5F6597EE-1704-AE49-90FB-D433E0694AD3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How does heritable variation in phenotypic traits arise?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How exactly are traits passed on from one generation to the next?</a:t>
            </a:r>
          </a:p>
        </p:txBody>
      </p:sp>
    </p:spTree>
    <p:extLst>
      <p:ext uri="{BB962C8B-B14F-4D97-AF65-F5344CB8AC3E}">
        <p14:creationId xmlns:p14="http://schemas.microsoft.com/office/powerpoint/2010/main" val="3472427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2C76753-20EB-3D40-9A7B-6B50F3C163B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39787" y="4474924"/>
            <a:ext cx="1534154" cy="2212723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Integrating evolutionary theory with genetics and population genetics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b="1" dirty="0"/>
              <a:t>Modern synthesis </a:t>
            </a:r>
            <a:r>
              <a:rPr lang="en-US" dirty="0"/>
              <a:t>between 1936-1947 by E. Mayr, R. A. Fisher, T. </a:t>
            </a:r>
            <a:r>
              <a:rPr lang="en-US" dirty="0" err="1"/>
              <a:t>Dobzahansky</a:t>
            </a:r>
            <a:r>
              <a:rPr lang="en-US" dirty="0"/>
              <a:t>, J. B. S. Haldane, S. Wright, G. G. Simpson, and J. Huxley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69765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Evolutionary theory after Darwin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C2AE0F-EA66-6A4B-B6E4-88B0B9814E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64693" y="531940"/>
            <a:ext cx="2200852" cy="22558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DE771B2-3963-C44D-8BC6-2F31A70EFE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8085" y="2127074"/>
            <a:ext cx="2023575" cy="246151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9BBA1-B0CD-A446-A4C3-C872273E86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4899" y="1006975"/>
            <a:ext cx="1728153" cy="224019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B1BDD9-3AF0-9E47-BB7E-57E79DAEDB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2558" y="4535361"/>
            <a:ext cx="1545092" cy="188937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70342BC-B89D-9A4A-AF00-4C474346B6D9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33950" y="3692047"/>
            <a:ext cx="1608252" cy="219484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1290FD2-49C4-184F-A827-39D76B8AC14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76224" y="2918881"/>
            <a:ext cx="2133115" cy="2442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93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58304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 modern view of evolution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FC11D93-55A8-3641-9DEB-2A0E5A59C54C}"/>
              </a:ext>
            </a:extLst>
          </p:cNvPr>
          <p:cNvSpPr/>
          <p:nvPr/>
        </p:nvSpPr>
        <p:spPr bwMode="auto">
          <a:xfrm>
            <a:off x="8865114" y="1685364"/>
            <a:ext cx="2133599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Genomic variation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CF8A4C0-1FDD-D240-BA3B-3F91637AD464}"/>
              </a:ext>
            </a:extLst>
          </p:cNvPr>
          <p:cNvSpPr/>
          <p:nvPr/>
        </p:nvSpPr>
        <p:spPr bwMode="auto">
          <a:xfrm>
            <a:off x="8865114" y="3628464"/>
            <a:ext cx="2133599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Phenotypic variation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B2B41D2-BFB7-F64E-9E1D-61B3592EF1AB}"/>
              </a:ext>
            </a:extLst>
          </p:cNvPr>
          <p:cNvSpPr/>
          <p:nvPr/>
        </p:nvSpPr>
        <p:spPr bwMode="auto">
          <a:xfrm>
            <a:off x="8865114" y="5571564"/>
            <a:ext cx="2133599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Fitness</a:t>
            </a:r>
          </a:p>
        </p:txBody>
      </p:sp>
      <p:cxnSp>
        <p:nvCxnSpPr>
          <p:cNvPr id="28" name="Straight Arrow Connector 10">
            <a:extLst>
              <a:ext uri="{FF2B5EF4-FFF2-40B4-BE49-F238E27FC236}">
                <a16:creationId xmlns:a16="http://schemas.microsoft.com/office/drawing/2014/main" id="{0E104BCF-AFDD-5E4E-AE45-27EE33108D7E}"/>
              </a:ext>
            </a:extLst>
          </p:cNvPr>
          <p:cNvCxnSpPr>
            <a:cxnSpLocks noChangeShapeType="1"/>
            <a:stCxn id="25" idx="2"/>
            <a:endCxn id="26" idx="0"/>
          </p:cNvCxnSpPr>
          <p:nvPr/>
        </p:nvCxnSpPr>
        <p:spPr bwMode="auto">
          <a:xfrm>
            <a:off x="9931914" y="2599764"/>
            <a:ext cx="0" cy="102870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29" name="Straight Arrow Connector 11">
            <a:extLst>
              <a:ext uri="{FF2B5EF4-FFF2-40B4-BE49-F238E27FC236}">
                <a16:creationId xmlns:a16="http://schemas.microsoft.com/office/drawing/2014/main" id="{A796F2F8-52C0-1A41-9A88-DB18D83851F5}"/>
              </a:ext>
            </a:extLst>
          </p:cNvPr>
          <p:cNvCxnSpPr>
            <a:cxnSpLocks noChangeShapeType="1"/>
            <a:stCxn id="26" idx="2"/>
            <a:endCxn id="27" idx="0"/>
          </p:cNvCxnSpPr>
          <p:nvPr/>
        </p:nvCxnSpPr>
        <p:spPr bwMode="auto">
          <a:xfrm>
            <a:off x="9931914" y="4542864"/>
            <a:ext cx="0" cy="1028700"/>
          </a:xfrm>
          <a:prstGeom prst="straightConnector1">
            <a:avLst/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0" name="TextBox 14">
            <a:extLst>
              <a:ext uri="{FF2B5EF4-FFF2-40B4-BE49-F238E27FC236}">
                <a16:creationId xmlns:a16="http://schemas.microsoft.com/office/drawing/2014/main" id="{4A04E9E4-91FF-8B42-A782-CA198079BFD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40574" y="2913972"/>
            <a:ext cx="1576073" cy="36933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Development</a:t>
            </a:r>
          </a:p>
        </p:txBody>
      </p:sp>
      <p:sp>
        <p:nvSpPr>
          <p:cNvPr id="31" name="TextBox 15">
            <a:extLst>
              <a:ext uri="{FF2B5EF4-FFF2-40B4-BE49-F238E27FC236}">
                <a16:creationId xmlns:a16="http://schemas.microsoft.com/office/drawing/2014/main" id="{3FB375A9-62A6-4541-82BE-3F9B606E9C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140574" y="4872548"/>
            <a:ext cx="1576071" cy="36933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Selection</a:t>
            </a:r>
          </a:p>
        </p:txBody>
      </p:sp>
      <p:cxnSp>
        <p:nvCxnSpPr>
          <p:cNvPr id="32" name="Elbow Connector 31">
            <a:extLst>
              <a:ext uri="{FF2B5EF4-FFF2-40B4-BE49-F238E27FC236}">
                <a16:creationId xmlns:a16="http://schemas.microsoft.com/office/drawing/2014/main" id="{9AD40CB2-4208-884C-8ED8-23E00F0FE94B}"/>
              </a:ext>
            </a:extLst>
          </p:cNvPr>
          <p:cNvCxnSpPr>
            <a:stCxn id="27" idx="1"/>
            <a:endCxn id="25" idx="1"/>
          </p:cNvCxnSpPr>
          <p:nvPr/>
        </p:nvCxnSpPr>
        <p:spPr>
          <a:xfrm rot="10800000">
            <a:off x="8865114" y="2142564"/>
            <a:ext cx="12700" cy="3886200"/>
          </a:xfrm>
          <a:prstGeom prst="bentConnector3">
            <a:avLst>
              <a:gd name="adj1" fmla="val 1800000"/>
            </a:avLst>
          </a:prstGeom>
          <a:noFill/>
          <a:ln w="28575">
            <a:solidFill>
              <a:schemeClr val="tx1"/>
            </a:solidFill>
            <a:round/>
            <a:headEnd/>
            <a:tailEnd type="arrow" w="med" len="med"/>
          </a:ln>
        </p:spPr>
      </p:cxn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2E06B2BA-5300-1048-A409-06DA625A9C3B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Disentangling the links between genotypes, phenotypes, and fitness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Acknowledging the effects of other evolutionary mechanisms</a:t>
            </a:r>
          </a:p>
        </p:txBody>
      </p:sp>
      <p:sp>
        <p:nvSpPr>
          <p:cNvPr id="17" name="TextBox 15">
            <a:extLst>
              <a:ext uri="{FF2B5EF4-FFF2-40B4-BE49-F238E27FC236}">
                <a16:creationId xmlns:a16="http://schemas.microsoft.com/office/drawing/2014/main" id="{FF6F021B-BFB4-2B4C-B8DD-96D69DF9840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4215" y="2913972"/>
            <a:ext cx="1576071" cy="36933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Genetic drift</a:t>
            </a:r>
          </a:p>
        </p:txBody>
      </p:sp>
      <p:sp>
        <p:nvSpPr>
          <p:cNvPr id="20" name="TextBox 15">
            <a:extLst>
              <a:ext uri="{FF2B5EF4-FFF2-40B4-BE49-F238E27FC236}">
                <a16:creationId xmlns:a16="http://schemas.microsoft.com/office/drawing/2014/main" id="{A277CF9B-6FE4-0549-91E8-DDE5C2BB27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4215" y="4869859"/>
            <a:ext cx="1576071" cy="36933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Mutation</a:t>
            </a:r>
          </a:p>
        </p:txBody>
      </p:sp>
      <p:sp>
        <p:nvSpPr>
          <p:cNvPr id="22" name="TextBox 15">
            <a:extLst>
              <a:ext uri="{FF2B5EF4-FFF2-40B4-BE49-F238E27FC236}">
                <a16:creationId xmlns:a16="http://schemas.microsoft.com/office/drawing/2014/main" id="{FB37AAF7-7A6D-CC4E-A23F-CDC686EF2EB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4215" y="3900998"/>
            <a:ext cx="1576071" cy="36933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/>
            <a:r>
              <a:rPr lang="en-US" sz="18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Migration</a:t>
            </a:r>
          </a:p>
        </p:txBody>
      </p:sp>
    </p:spTree>
    <p:extLst>
      <p:ext uri="{BB962C8B-B14F-4D97-AF65-F5344CB8AC3E}">
        <p14:creationId xmlns:p14="http://schemas.microsoft.com/office/powerpoint/2010/main" val="3931241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Box 177">
            <a:extLst>
              <a:ext uri="{FF2B5EF4-FFF2-40B4-BE49-F238E27FC236}">
                <a16:creationId xmlns:a16="http://schemas.microsoft.com/office/drawing/2014/main" id="{A9734456-6DD8-FF41-9352-E4666756433B}"/>
              </a:ext>
            </a:extLst>
          </p:cNvPr>
          <p:cNvSpPr txBox="1"/>
          <p:nvPr/>
        </p:nvSpPr>
        <p:spPr>
          <a:xfrm>
            <a:off x="0" y="0"/>
            <a:ext cx="61302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From genotype to phenotype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807F936-DF7E-3C4E-9C87-442559C8E76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1804" y="1503680"/>
            <a:ext cx="10036800" cy="407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471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TextBox 177">
            <a:extLst>
              <a:ext uri="{FF2B5EF4-FFF2-40B4-BE49-F238E27FC236}">
                <a16:creationId xmlns:a16="http://schemas.microsoft.com/office/drawing/2014/main" id="{A9734456-6DD8-FF41-9352-E4666756433B}"/>
              </a:ext>
            </a:extLst>
          </p:cNvPr>
          <p:cNvSpPr txBox="1"/>
          <p:nvPr/>
        </p:nvSpPr>
        <p:spPr>
          <a:xfrm>
            <a:off x="0" y="0"/>
            <a:ext cx="20633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Module 4</a:t>
            </a:r>
          </a:p>
        </p:txBody>
      </p:sp>
      <p:pic>
        <p:nvPicPr>
          <p:cNvPr id="4" name="Picture 3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A7545D2-0E05-2B43-911D-48FE8DD795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930" y="1164000"/>
            <a:ext cx="5986070" cy="4529999"/>
          </a:xfrm>
          <a:prstGeom prst="rect">
            <a:avLst/>
          </a:prstGeom>
        </p:spPr>
      </p:pic>
      <p:pic>
        <p:nvPicPr>
          <p:cNvPr id="6" name="Picture 5" descr="Text, application&#10;&#10;Description automatically generated">
            <a:extLst>
              <a:ext uri="{FF2B5EF4-FFF2-40B4-BE49-F238E27FC236}">
                <a16:creationId xmlns:a16="http://schemas.microsoft.com/office/drawing/2014/main" id="{292D6421-8DB7-8B40-B091-255561B68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1774" y="1022714"/>
            <a:ext cx="5305425" cy="4812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609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fade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36058" y="1590675"/>
            <a:ext cx="445578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Evolution as change in heritable traits across generations 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Versus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>
              <a:spcAft>
                <a:spcPts val="600"/>
              </a:spcAft>
            </a:pPr>
            <a:r>
              <a:rPr lang="en-US" dirty="0"/>
              <a:t>Evolution as change in allele frequencies across generations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101168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Evolutionary theory after Darwin: a genetic view</a:t>
            </a:r>
          </a:p>
        </p:txBody>
      </p:sp>
      <p:pic>
        <p:nvPicPr>
          <p:cNvPr id="17" name="Picture 16" descr="FG06_15c.JPG">
            <a:extLst>
              <a:ext uri="{FF2B5EF4-FFF2-40B4-BE49-F238E27FC236}">
                <a16:creationId xmlns:a16="http://schemas.microsoft.com/office/drawing/2014/main" id="{36980160-04A3-694E-A0A5-A246FB0B7B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46531" y="1590675"/>
            <a:ext cx="6844684" cy="4350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560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Change in the nucleotide sequence in the genome</a:t>
            </a:r>
          </a:p>
          <a:p>
            <a:pPr>
              <a:spcAft>
                <a:spcPts val="600"/>
              </a:spcAft>
            </a:pPr>
            <a:r>
              <a:rPr lang="en-US" dirty="0"/>
              <a:t>Ultimate source of genetic variation</a:t>
            </a:r>
          </a:p>
          <a:p>
            <a:pPr>
              <a:spcAft>
                <a:spcPts val="600"/>
              </a:spcAft>
            </a:pPr>
            <a:r>
              <a:rPr lang="en-US" dirty="0"/>
              <a:t>Responsible for new alleles</a:t>
            </a:r>
          </a:p>
          <a:p>
            <a:pPr>
              <a:spcAft>
                <a:spcPts val="600"/>
              </a:spcAft>
            </a:pPr>
            <a:r>
              <a:rPr lang="en-US" dirty="0"/>
              <a:t>Responsible for new genes (loci)</a:t>
            </a:r>
          </a:p>
          <a:p>
            <a:pPr>
              <a:spcAft>
                <a:spcPts val="600"/>
              </a:spcAft>
            </a:pPr>
            <a:r>
              <a:rPr lang="en-US" dirty="0"/>
              <a:t>Responsible for changes in gene regulation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102523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Mutation provides the raw material for evolution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F4A0ADB-55E7-3E45-86BC-C8319D5DCB6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2980" y="2819645"/>
            <a:ext cx="5017043" cy="376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74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4970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Point mutations in protein-coding regions</a:t>
            </a:r>
          </a:p>
          <a:p>
            <a:pPr indent="460375">
              <a:spcAft>
                <a:spcPts val="600"/>
              </a:spcAft>
            </a:pPr>
            <a:r>
              <a:rPr lang="en-US" dirty="0"/>
              <a:t>Synonymous mutations</a:t>
            </a:r>
          </a:p>
          <a:p>
            <a:pPr indent="460375">
              <a:spcAft>
                <a:spcPts val="600"/>
              </a:spcAft>
            </a:pPr>
            <a:r>
              <a:rPr lang="en-US" dirty="0"/>
              <a:t>Non-synonymous mutations</a:t>
            </a:r>
          </a:p>
          <a:p>
            <a:pPr indent="460375">
              <a:spcAft>
                <a:spcPts val="600"/>
              </a:spcAft>
            </a:pPr>
            <a:r>
              <a:rPr lang="en-US" dirty="0"/>
              <a:t>Indels</a:t>
            </a:r>
          </a:p>
          <a:p>
            <a:pPr indent="460375">
              <a:spcAft>
                <a:spcPts val="600"/>
              </a:spcAft>
            </a:pPr>
            <a:endParaRPr lang="en-US" dirty="0"/>
          </a:p>
          <a:p>
            <a:pPr indent="4763">
              <a:spcAft>
                <a:spcPts val="600"/>
              </a:spcAft>
            </a:pPr>
            <a:r>
              <a:rPr lang="en-US" dirty="0"/>
              <a:t>Point mutations in non-coding regions</a:t>
            </a:r>
          </a:p>
          <a:p>
            <a:pPr indent="460375">
              <a:spcAft>
                <a:spcPts val="600"/>
              </a:spcAft>
            </a:pPr>
            <a:r>
              <a:rPr lang="en-US" dirty="0"/>
              <a:t>Mutations in junk DNA</a:t>
            </a:r>
          </a:p>
          <a:p>
            <a:pPr indent="460375">
              <a:spcAft>
                <a:spcPts val="600"/>
              </a:spcAft>
            </a:pPr>
            <a:r>
              <a:rPr lang="en-US" dirty="0"/>
              <a:t>Mutations in cis-regulatory elements</a:t>
            </a:r>
          </a:p>
          <a:p>
            <a:pPr indent="4763">
              <a:spcAft>
                <a:spcPts val="600"/>
              </a:spcAft>
            </a:pPr>
            <a:endParaRPr lang="en-US" dirty="0"/>
          </a:p>
          <a:p>
            <a:pPr indent="4763">
              <a:spcAft>
                <a:spcPts val="600"/>
              </a:spcAft>
            </a:pPr>
            <a:r>
              <a:rPr lang="en-US" dirty="0"/>
              <a:t>Gene duplication</a:t>
            </a:r>
          </a:p>
          <a:p>
            <a:pPr indent="4763">
              <a:spcAft>
                <a:spcPts val="600"/>
              </a:spcAft>
            </a:pPr>
            <a:endParaRPr lang="en-US" dirty="0"/>
          </a:p>
          <a:p>
            <a:pPr indent="4763">
              <a:spcAft>
                <a:spcPts val="600"/>
              </a:spcAft>
            </a:pPr>
            <a:r>
              <a:rPr lang="en-US" dirty="0"/>
              <a:t>Chromosomal inversions</a:t>
            </a:r>
          </a:p>
          <a:p>
            <a:pPr indent="4763">
              <a:spcAft>
                <a:spcPts val="600"/>
              </a:spcAft>
            </a:pPr>
            <a:endParaRPr lang="en-US" dirty="0"/>
          </a:p>
          <a:p>
            <a:pPr indent="4763">
              <a:spcAft>
                <a:spcPts val="600"/>
              </a:spcAft>
            </a:pPr>
            <a:r>
              <a:rPr lang="en-US" dirty="0"/>
              <a:t>Genome duplications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117932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Different types of mutation and their effect on evolution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1BEDA6-71C5-6C45-A0AE-C71BBE3A8D9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52980" y="2819645"/>
            <a:ext cx="5017043" cy="3762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308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948</TotalTime>
  <Words>662</Words>
  <Application>Microsoft Macintosh PowerPoint</Application>
  <PresentationFormat>Widescreen</PresentationFormat>
  <Paragraphs>119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Calibri Light</vt:lpstr>
      <vt:lpstr>Open Sans ExtraBold</vt:lpstr>
      <vt:lpstr>Open Sans Light</vt:lpstr>
      <vt:lpstr>Open Sans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 Tobler</dc:creator>
  <cp:lastModifiedBy>Tobler, Michael</cp:lastModifiedBy>
  <cp:revision>6</cp:revision>
  <dcterms:created xsi:type="dcterms:W3CDTF">2020-01-02T22:04:40Z</dcterms:created>
  <dcterms:modified xsi:type="dcterms:W3CDTF">2023-10-18T15:50:19Z</dcterms:modified>
</cp:coreProperties>
</file>